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500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60" r:id="rId4"/>
    <p:sldId id="261" r:id="rId5"/>
    <p:sldId id="262" r:id="rId6"/>
    <p:sldId id="281" r:id="rId7"/>
    <p:sldId id="282" r:id="rId8"/>
    <p:sldId id="283" r:id="rId9"/>
    <p:sldId id="266" r:id="rId10"/>
    <p:sldId id="284" r:id="rId11"/>
    <p:sldId id="285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86" r:id="rId21"/>
    <p:sldId id="278" r:id="rId22"/>
    <p:sldId id="287" r:id="rId23"/>
    <p:sldId id="280" r:id="rId24"/>
  </p:sldIdLst>
  <p:sldSz cx="12188825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6" userDrawn="1">
          <p15:clr>
            <a:srgbClr val="A4A3A4"/>
          </p15:clr>
        </p15:guide>
        <p15:guide id="3" pos="143" userDrawn="1">
          <p15:clr>
            <a:srgbClr val="A4A3A4"/>
          </p15:clr>
        </p15:guide>
        <p15:guide id="4" pos="7535" userDrawn="1">
          <p15:clr>
            <a:srgbClr val="A4A3A4"/>
          </p15:clr>
        </p15:guide>
        <p15:guide id="5" orient="horz" pos="39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D8E"/>
    <a:srgbClr val="DDB445"/>
    <a:srgbClr val="051222"/>
    <a:srgbClr val="E9A14A"/>
    <a:srgbClr val="927FBF"/>
    <a:srgbClr val="7EB761"/>
    <a:srgbClr val="379CC3"/>
    <a:srgbClr val="721E1F"/>
    <a:srgbClr val="BE5440"/>
    <a:srgbClr val="781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137" autoAdjust="0"/>
    <p:restoredTop sz="89263" autoAdjust="0"/>
  </p:normalViewPr>
  <p:slideViewPr>
    <p:cSldViewPr snapToGrid="0" snapToObjects="1">
      <p:cViewPr varScale="1">
        <p:scale>
          <a:sx n="98" d="100"/>
          <a:sy n="98" d="100"/>
        </p:scale>
        <p:origin x="258" y="96"/>
      </p:cViewPr>
      <p:guideLst>
        <p:guide orient="horz" pos="696"/>
        <p:guide pos="143"/>
        <p:guide pos="7535"/>
        <p:guide orient="horz" pos="398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3C119-78A7-1246-8D8F-33AEF65602F7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58E12-B52C-6D4C-AFCC-CA08695984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605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682F0-DFDD-9D47-904F-863866E342F8}" type="datetimeFigureOut">
              <a:rPr lang="en-US" smtClean="0"/>
              <a:pPr/>
              <a:t>10/26/2022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A54F2-9768-BB4D-944F-81B872D1A08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60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a typeface="Trebuchet MS"/>
              </a:rPr>
              <a:t>Access and analysis of MODIS NDVI (Normalized Difference Vegetation Index) Ove</a:t>
            </a:r>
            <a:r>
              <a:rPr lang="en-US" dirty="0"/>
              <a:t>r the  Sao Francisco </a:t>
            </a:r>
            <a:r>
              <a:rPr lang="en-US" dirty="0" err="1"/>
              <a:t>Verdadeiro</a:t>
            </a:r>
            <a:r>
              <a:rPr lang="en-US" dirty="0"/>
              <a:t> (SFV) Watershed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876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926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80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72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8" t="63329" r="8769" b="5508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869242" y="4809507"/>
            <a:ext cx="9597290" cy="730682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spcAft>
                <a:spcPts val="0"/>
              </a:spcAft>
              <a:defRPr sz="3200">
                <a:latin typeface="+mn-lt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350" y="4923727"/>
            <a:ext cx="1573874" cy="1573874"/>
          </a:xfrm>
          <a:prstGeom prst="rect">
            <a:avLst/>
          </a:prstGeom>
        </p:spPr>
      </p:pic>
      <p:sp>
        <p:nvSpPr>
          <p:cNvPr id="1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868574" y="5636267"/>
            <a:ext cx="9598611" cy="439738"/>
          </a:xfrm>
        </p:spPr>
        <p:txBody>
          <a:bodyPr anchor="ctr">
            <a:noAutofit/>
          </a:bodyPr>
          <a:lstStyle>
            <a:lvl1pPr marL="146278" indent="0">
              <a:buFontTx/>
              <a:buNone/>
              <a:defRPr sz="2000">
                <a:latin typeface="+mn-lt"/>
              </a:defRPr>
            </a:lvl1pPr>
            <a:lvl2pPr marL="365696" indent="0">
              <a:buFontTx/>
              <a:buNone/>
              <a:defRPr sz="1600">
                <a:latin typeface="+mn-lt"/>
              </a:defRPr>
            </a:lvl2pPr>
            <a:lvl3pPr marL="731392" indent="0">
              <a:buFontTx/>
              <a:buNone/>
              <a:defRPr sz="1600">
                <a:latin typeface="+mn-lt"/>
              </a:defRPr>
            </a:lvl3pPr>
            <a:lvl4pPr marL="975189" indent="0">
              <a:buFontTx/>
              <a:buNone/>
              <a:defRPr sz="1600">
                <a:latin typeface="+mn-lt"/>
              </a:defRPr>
            </a:lvl4pPr>
            <a:lvl5pPr marL="1340885" indent="0">
              <a:buFontTx/>
              <a:buNone/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868574" y="6172083"/>
            <a:ext cx="9598611" cy="439738"/>
          </a:xfrm>
        </p:spPr>
        <p:txBody>
          <a:bodyPr anchor="ctr">
            <a:noAutofit/>
          </a:bodyPr>
          <a:lstStyle>
            <a:lvl1pPr marL="146278" indent="0">
              <a:buFontTx/>
              <a:buNone/>
              <a:defRPr sz="2000">
                <a:latin typeface="+mn-lt"/>
              </a:defRPr>
            </a:lvl1pPr>
            <a:lvl2pPr marL="365696" indent="0">
              <a:buFontTx/>
              <a:buNone/>
              <a:defRPr sz="1600">
                <a:latin typeface="+mn-lt"/>
              </a:defRPr>
            </a:lvl2pPr>
            <a:lvl3pPr marL="731392" indent="0">
              <a:buFontTx/>
              <a:buNone/>
              <a:defRPr sz="1600">
                <a:latin typeface="+mn-lt"/>
              </a:defRPr>
            </a:lvl3pPr>
            <a:lvl4pPr marL="975189" indent="0">
              <a:buFontTx/>
              <a:buNone/>
              <a:defRPr sz="1600">
                <a:latin typeface="+mn-lt"/>
              </a:defRPr>
            </a:lvl4pPr>
            <a:lvl5pPr marL="1340885" indent="0">
              <a:buFontTx/>
              <a:buNone/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 flipV="1">
            <a:off x="-64" y="4606401"/>
            <a:ext cx="1218895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5" descr="NASA insigniaCMYK"/>
          <p:cNvPicPr preferRelativeResize="0"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27470" y="76200"/>
            <a:ext cx="951111" cy="761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Rectangle 21"/>
          <p:cNvSpPr/>
          <p:nvPr userDrawn="1"/>
        </p:nvSpPr>
        <p:spPr>
          <a:xfrm>
            <a:off x="147350" y="304800"/>
            <a:ext cx="2975262" cy="304800"/>
          </a:xfrm>
          <a:prstGeom prst="rect">
            <a:avLst/>
          </a:prstGeom>
          <a:solidFill>
            <a:srgbClr val="721E1F"/>
          </a:solidFill>
          <a:ln>
            <a:noFill/>
          </a:ln>
          <a:effectLst>
            <a:glow rad="444500">
              <a:srgbClr val="721E1F">
                <a:alpha val="40000"/>
              </a:srgbClr>
            </a:glow>
            <a:softEdge rad="635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47350" y="318580"/>
            <a:ext cx="3295938" cy="27697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  <a:latin typeface="Arial"/>
                <a:cs typeface="Arial"/>
              </a:rPr>
              <a:t>National</a:t>
            </a:r>
            <a:r>
              <a:rPr lang="en-US" sz="1000" baseline="0" dirty="0">
                <a:solidFill>
                  <a:schemeClr val="bg1"/>
                </a:solidFill>
                <a:latin typeface="Arial"/>
                <a:cs typeface="Arial"/>
              </a:rPr>
              <a:t> Aeronautics and Space Administration</a:t>
            </a:r>
            <a:endParaRPr lang="en-US" sz="10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4045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11704320" cy="5041917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25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5806440" cy="5041917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2"/>
          </p:nvPr>
        </p:nvSpPr>
        <p:spPr>
          <a:xfrm>
            <a:off x="6140132" y="1130282"/>
            <a:ext cx="5806440" cy="5041918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21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42252" y="1447799"/>
            <a:ext cx="11704320" cy="4724401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25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42252" y="1447799"/>
            <a:ext cx="5806440" cy="4724400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2"/>
          </p:nvPr>
        </p:nvSpPr>
        <p:spPr>
          <a:xfrm>
            <a:off x="6140132" y="1447798"/>
            <a:ext cx="5806440" cy="4724401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69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8" t="57601" r="8769" b="11236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21692" y="4914998"/>
            <a:ext cx="9545440" cy="1643370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-64" y="4606401"/>
            <a:ext cx="1218895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84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38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23248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</a:t>
            </a:r>
            <a:r>
              <a:rPr lang="en-US" sz="1000">
                <a:latin typeface="+mn-lt"/>
                <a:cs typeface="Arial"/>
              </a:rPr>
              <a:t>Sensing Training Program</a:t>
            </a:r>
            <a:endParaRPr lang="en-US" sz="1000" dirty="0">
              <a:latin typeface="+mn-lt"/>
              <a:cs typeface="Arial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94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2252" y="274641"/>
            <a:ext cx="11704320" cy="576299"/>
          </a:xfrm>
          <a:prstGeom prst="rect">
            <a:avLst/>
          </a:prstGeom>
        </p:spPr>
        <p:txBody>
          <a:bodyPr vert="horz" lIns="121899" tIns="60949" rIns="121899" bIns="60949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252" y="1176843"/>
            <a:ext cx="11704320" cy="5439109"/>
          </a:xfrm>
          <a:prstGeom prst="rect">
            <a:avLst/>
          </a:prstGeom>
        </p:spPr>
        <p:txBody>
          <a:bodyPr vert="horz" lIns="0" tIns="60949" rIns="121899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934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01" r:id="rId1"/>
    <p:sldLayoutId id="2147493502" r:id="rId2"/>
    <p:sldLayoutId id="2147493503" r:id="rId3"/>
    <p:sldLayoutId id="2147493504" r:id="rId4"/>
    <p:sldLayoutId id="2147493505" r:id="rId5"/>
    <p:sldLayoutId id="2147493506" r:id="rId6"/>
    <p:sldLayoutId id="2147493507" r:id="rId7"/>
    <p:sldLayoutId id="2147493508" r:id="rId8"/>
    <p:sldLayoutId id="2147493509" r:id="rId9"/>
  </p:sldLayoutIdLst>
  <p:txStyles>
    <p:titleStyle>
      <a:lvl1pPr algn="l" defTabSz="609493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365696" indent="-219418" algn="l" defTabSz="609493" rtl="0" eaLnBrk="1" latinLnBrk="0" hangingPunct="1">
        <a:spcBef>
          <a:spcPts val="8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21683" indent="-255987" algn="l" defTabSz="609493" rtl="0" eaLnBrk="1" latinLnBrk="0" hangingPunct="1">
        <a:spcBef>
          <a:spcPts val="4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Arial"/>
        </a:defRPr>
      </a:lvl2pPr>
      <a:lvl3pPr marL="914240" indent="-182848" algn="l" defTabSz="609493" rtl="0" eaLnBrk="1" latinLnBrk="0" hangingPunct="1">
        <a:spcBef>
          <a:spcPts val="4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3pPr>
      <a:lvl4pPr marL="1158037" indent="-182848" algn="l" defTabSz="609493" rtl="0" eaLnBrk="1" latinLnBrk="0" hangingPunct="1">
        <a:spcBef>
          <a:spcPts val="4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Arial"/>
        </a:defRPr>
      </a:lvl4pPr>
      <a:lvl5pPr marL="1523733" indent="-182848" algn="l" defTabSz="609493" rtl="0" eaLnBrk="1" latinLnBrk="0" hangingPunct="1">
        <a:spcBef>
          <a:spcPts val="4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Arial"/>
        </a:defRPr>
      </a:lvl5pPr>
      <a:lvl6pPr marL="335221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arset.gsfc.nasa.gov/" TargetMode="External"/><Relationship Id="rId2" Type="http://schemas.openxmlformats.org/officeDocument/2006/relationships/hyperlink" Target="https://arset.gsfc.nasa.gov/sites/default/files/water/drought/Introduction%20to%20QGIS.pdf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giovanni.gsfc.nasa.gov/giovanni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9242" y="4648200"/>
            <a:ext cx="9597290" cy="891989"/>
          </a:xfrm>
        </p:spPr>
        <p:txBody>
          <a:bodyPr>
            <a:normAutofit fontScale="90000"/>
          </a:bodyPr>
          <a:lstStyle/>
          <a:p>
            <a:r>
              <a:rPr lang="en-US" dirty="0"/>
              <a:t>Access &amp; Analysis of GLDAS Runoff Over the Sao Francisco </a:t>
            </a:r>
            <a:r>
              <a:rPr lang="en-US" dirty="0" err="1"/>
              <a:t>Verdadeiro</a:t>
            </a:r>
            <a:r>
              <a:rPr lang="en-US" dirty="0"/>
              <a:t> Watershed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 anchor="b"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17 November, 2022</a:t>
            </a:r>
          </a:p>
        </p:txBody>
      </p:sp>
    </p:spTree>
    <p:extLst>
      <p:ext uri="{BB962C8B-B14F-4D97-AF65-F5344CB8AC3E}">
        <p14:creationId xmlns:p14="http://schemas.microsoft.com/office/powerpoint/2010/main" val="861629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and Download Monthly Runoff Maps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3478" indent="-457200">
              <a:buFont typeface="+mj-lt"/>
              <a:buAutoNum type="arabicPeriod"/>
            </a:pPr>
            <a:r>
              <a:rPr lang="en-US" dirty="0"/>
              <a:t>Click on </a:t>
            </a:r>
            <a:r>
              <a:rPr lang="en-US" b="1" dirty="0"/>
              <a:t>Back to Data Selection</a:t>
            </a:r>
            <a:r>
              <a:rPr lang="en-US" dirty="0"/>
              <a:t> on the lower, right-hand side of the page</a:t>
            </a:r>
          </a:p>
          <a:p>
            <a:pPr marL="603478" indent="-457200">
              <a:buFont typeface="+mj-lt"/>
              <a:buAutoNum type="arabicPeriod"/>
            </a:pPr>
            <a:r>
              <a:rPr lang="en-US" dirty="0"/>
              <a:t>Enter the following options: </a:t>
            </a:r>
          </a:p>
          <a:p>
            <a:pPr marL="859465" lvl="1" indent="-457200"/>
            <a:r>
              <a:rPr lang="en-US" dirty="0"/>
              <a:t>Under </a:t>
            </a:r>
            <a:r>
              <a:rPr lang="en-US" b="1" dirty="0"/>
              <a:t>Select Plot</a:t>
            </a:r>
            <a:r>
              <a:rPr lang="en-US" dirty="0"/>
              <a:t>, change to </a:t>
            </a:r>
            <a:r>
              <a:rPr lang="en-US" b="1" dirty="0"/>
              <a:t>Maps: Monthly and Seasonal</a:t>
            </a:r>
          </a:p>
          <a:p>
            <a:pPr marL="859465" lvl="1" indent="-457200"/>
            <a:r>
              <a:rPr lang="en-US" dirty="0"/>
              <a:t>Under </a:t>
            </a:r>
            <a:r>
              <a:rPr lang="en-US" b="1" dirty="0"/>
              <a:t>Select Seasonal Dates</a:t>
            </a:r>
            <a:r>
              <a:rPr lang="en-US" dirty="0"/>
              <a:t>, enter December </a:t>
            </a:r>
            <a:br>
              <a:rPr lang="en-US" dirty="0"/>
            </a:br>
            <a:r>
              <a:rPr lang="en-US" dirty="0"/>
              <a:t>and 2015 to 2015 (just the one month)</a:t>
            </a:r>
          </a:p>
          <a:p>
            <a:pPr marL="859465" lvl="1" indent="-457200"/>
            <a:r>
              <a:rPr lang="en-US" dirty="0"/>
              <a:t>Click on </a:t>
            </a:r>
            <a:r>
              <a:rPr lang="en-US" b="1" dirty="0"/>
              <a:t>Plot Data</a:t>
            </a:r>
            <a:r>
              <a:rPr lang="en-US" dirty="0"/>
              <a:t> (on the bottom right) to get a map of monthly </a:t>
            </a:r>
            <a:br>
              <a:rPr lang="en-US" dirty="0"/>
            </a:br>
            <a:r>
              <a:rPr lang="en-US" dirty="0"/>
              <a:t>Runoff</a:t>
            </a:r>
          </a:p>
          <a:p>
            <a:pPr marL="603478" indent="-457200">
              <a:buFont typeface="+mj-lt"/>
              <a:buAutoNum type="arabicPeriod"/>
            </a:pPr>
            <a:r>
              <a:rPr lang="en-US" dirty="0"/>
              <a:t>Click on the </a:t>
            </a:r>
            <a:r>
              <a:rPr lang="en-US" b="1" dirty="0"/>
              <a:t>Downloads</a:t>
            </a:r>
            <a:r>
              <a:rPr lang="en-US" dirty="0"/>
              <a:t> link on the left to see multiple file options. Choose the </a:t>
            </a:r>
            <a:r>
              <a:rPr lang="en-US" dirty="0" err="1"/>
              <a:t>NetCDF</a:t>
            </a:r>
            <a:r>
              <a:rPr lang="en-US" dirty="0"/>
              <a:t> file by clicking on the link to save the file to your computer</a:t>
            </a:r>
          </a:p>
          <a:p>
            <a:pPr marL="859465" lvl="1" indent="-457200"/>
            <a:r>
              <a:rPr lang="en-US" dirty="0"/>
              <a:t>Suggestion: Save the December 2015 monthly files in the folder </a:t>
            </a:r>
            <a:r>
              <a:rPr lang="en-US" b="1" dirty="0" err="1"/>
              <a:t>Panara</a:t>
            </a:r>
            <a:r>
              <a:rPr lang="en-US" b="1" dirty="0"/>
              <a:t>-Data</a:t>
            </a:r>
            <a:r>
              <a:rPr lang="en-US" dirty="0"/>
              <a:t> you created for the GPM IMERG data</a:t>
            </a:r>
          </a:p>
        </p:txBody>
      </p:sp>
      <p:pic>
        <p:nvPicPr>
          <p:cNvPr id="4" name="Picture 3" descr="Screen Shot 2017-11-16 at 11.15.0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05" y="5717137"/>
            <a:ext cx="5637213" cy="455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951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and Download Monthly Runoff Maps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3478" indent="-457200">
              <a:buFont typeface="+mj-lt"/>
              <a:buAutoNum type="arabicPeriod" startAt="4"/>
            </a:pPr>
            <a:r>
              <a:rPr lang="en-US" dirty="0"/>
              <a:t>Click </a:t>
            </a:r>
            <a:r>
              <a:rPr lang="en-US" b="1" dirty="0"/>
              <a:t>Back to Data Selection</a:t>
            </a:r>
            <a:r>
              <a:rPr lang="en-US" dirty="0"/>
              <a:t> on the bottom right part of the screen</a:t>
            </a:r>
          </a:p>
          <a:p>
            <a:pPr marL="603478" indent="-457200">
              <a:buFont typeface="+mj-lt"/>
              <a:buAutoNum type="arabicPeriod" startAt="4"/>
            </a:pPr>
            <a:r>
              <a:rPr lang="en-US" dirty="0"/>
              <a:t>Repeat </a:t>
            </a:r>
            <a:r>
              <a:rPr lang="en-US" b="1" dirty="0"/>
              <a:t>Select Date Range</a:t>
            </a:r>
            <a:r>
              <a:rPr lang="en-US" dirty="0"/>
              <a:t> for December 2016</a:t>
            </a:r>
          </a:p>
          <a:p>
            <a:pPr marL="603478" indent="-457200">
              <a:buFont typeface="+mj-lt"/>
              <a:buAutoNum type="arabicPeriod" startAt="4"/>
            </a:pPr>
            <a:r>
              <a:rPr lang="en-US" dirty="0"/>
              <a:t>Click on the </a:t>
            </a:r>
            <a:r>
              <a:rPr lang="en-US" b="1" dirty="0"/>
              <a:t>Downloads</a:t>
            </a:r>
            <a:r>
              <a:rPr lang="en-US" dirty="0"/>
              <a:t> link on the left and save the </a:t>
            </a:r>
            <a:r>
              <a:rPr lang="en-US" dirty="0" err="1"/>
              <a:t>NetCDF</a:t>
            </a:r>
            <a:r>
              <a:rPr lang="en-US" dirty="0"/>
              <a:t> file on your computer in the same folder as December 2015</a:t>
            </a:r>
          </a:p>
          <a:p>
            <a:pPr marL="859465" lvl="1" indent="-457200"/>
            <a:r>
              <a:rPr lang="en-US" dirty="0"/>
              <a:t>Suggestion: Rename the </a:t>
            </a:r>
            <a:r>
              <a:rPr lang="en-US" dirty="0" err="1"/>
              <a:t>NetCDF</a:t>
            </a:r>
            <a:r>
              <a:rPr lang="en-US" dirty="0"/>
              <a:t> files to avoid long, Giovanni-generated file names. For example: Runoff-Dec2015.nc and Runoff-Dec2016.nc</a:t>
            </a:r>
          </a:p>
        </p:txBody>
      </p:sp>
      <p:pic>
        <p:nvPicPr>
          <p:cNvPr id="5" name="Picture 4" descr="Screen Shot 2017-11-16 at 11.21.2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412" y="4053840"/>
            <a:ext cx="7620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305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Runoff Analysis in QGIS</a:t>
            </a:r>
          </a:p>
        </p:txBody>
      </p:sp>
    </p:spTree>
    <p:extLst>
      <p:ext uri="{BB962C8B-B14F-4D97-AF65-F5344CB8AC3E}">
        <p14:creationId xmlns:p14="http://schemas.microsoft.com/office/powerpoint/2010/main" val="1634976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Runoff Analysis in QGIS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4978126" cy="5270517"/>
          </a:xfrm>
        </p:spPr>
        <p:txBody>
          <a:bodyPr>
            <a:normAutofit/>
          </a:bodyPr>
          <a:lstStyle/>
          <a:p>
            <a:r>
              <a:rPr lang="en-US" dirty="0"/>
              <a:t>Note: You will need the latest version of QGIS (Preferably 2.18.9 or higher) to work with the </a:t>
            </a:r>
            <a:r>
              <a:rPr lang="en-US" dirty="0" err="1"/>
              <a:t>NetCDF</a:t>
            </a:r>
            <a:r>
              <a:rPr lang="en-US" dirty="0"/>
              <a:t> files. </a:t>
            </a:r>
            <a:r>
              <a:rPr lang="en-US" b="1" dirty="0"/>
              <a:t>It is always a good idea to save your QGIS project often so that your work is not lost</a:t>
            </a:r>
            <a:r>
              <a:rPr lang="en-US" dirty="0"/>
              <a:t>. </a:t>
            </a:r>
          </a:p>
          <a:p>
            <a:pPr marL="603478" lvl="0" indent="-457200">
              <a:buFont typeface="+mj-lt"/>
              <a:buAutoNum type="arabicPeriod"/>
            </a:pPr>
            <a:r>
              <a:rPr lang="en-US" dirty="0"/>
              <a:t>Open QGIS and start a new project</a:t>
            </a:r>
          </a:p>
          <a:p>
            <a:pPr marL="603478" lvl="0" indent="-457200">
              <a:buFont typeface="+mj-lt"/>
              <a:buAutoNum type="arabicPeriod"/>
            </a:pPr>
            <a:r>
              <a:rPr lang="en-US" dirty="0"/>
              <a:t>On the top menu bar, click on </a:t>
            </a:r>
            <a:r>
              <a:rPr lang="en-US" b="1" dirty="0"/>
              <a:t>Web</a:t>
            </a:r>
            <a:r>
              <a:rPr lang="en-US" dirty="0"/>
              <a:t> to check if you have </a:t>
            </a:r>
            <a:r>
              <a:rPr lang="en-US" b="1" dirty="0" err="1"/>
              <a:t>OpenLayers</a:t>
            </a:r>
            <a:r>
              <a:rPr lang="en-US" b="1" dirty="0"/>
              <a:t> Plugin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2"/>
          </p:nvPr>
        </p:nvSpPr>
        <p:spPr>
          <a:xfrm>
            <a:off x="5408612" y="1130282"/>
            <a:ext cx="6537960" cy="5041918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/>
          <a:p>
            <a:pPr marL="146278" indent="0">
              <a:buNone/>
            </a:pPr>
            <a:r>
              <a:rPr lang="en-US" dirty="0"/>
              <a:t>If you do not have the </a:t>
            </a:r>
            <a:r>
              <a:rPr lang="en-US" dirty="0" err="1"/>
              <a:t>OpenLayers</a:t>
            </a:r>
            <a:r>
              <a:rPr lang="en-US" dirty="0"/>
              <a:t> Plugin</a:t>
            </a:r>
          </a:p>
          <a:p>
            <a:r>
              <a:rPr lang="en-US" dirty="0"/>
              <a:t>Select </a:t>
            </a:r>
            <a:r>
              <a:rPr lang="en-US" b="1" dirty="0"/>
              <a:t>Plugins</a:t>
            </a:r>
            <a:r>
              <a:rPr lang="en-US" dirty="0"/>
              <a:t> from the top menu, and choose </a:t>
            </a:r>
            <a:r>
              <a:rPr lang="en-US" b="1" dirty="0"/>
              <a:t>Manage and Install Plugins</a:t>
            </a:r>
            <a:endParaRPr lang="en-US" dirty="0"/>
          </a:p>
          <a:p>
            <a:r>
              <a:rPr lang="en-US" dirty="0"/>
              <a:t>You will get a window with options for Plugins</a:t>
            </a:r>
          </a:p>
          <a:p>
            <a:r>
              <a:rPr lang="en-US" dirty="0"/>
              <a:t>Enter </a:t>
            </a:r>
            <a:r>
              <a:rPr lang="en-US" dirty="0" err="1"/>
              <a:t>OpenLayers</a:t>
            </a:r>
            <a:r>
              <a:rPr lang="en-US" dirty="0"/>
              <a:t> in the search window</a:t>
            </a:r>
          </a:p>
          <a:p>
            <a:r>
              <a:rPr lang="en-US" dirty="0"/>
              <a:t>Clicking on the </a:t>
            </a:r>
            <a:r>
              <a:rPr lang="en-US" b="1" dirty="0" err="1"/>
              <a:t>OpenLayers</a:t>
            </a:r>
            <a:r>
              <a:rPr lang="en-US" b="1" dirty="0"/>
              <a:t> Plugin</a:t>
            </a:r>
            <a:r>
              <a:rPr lang="en-US" dirty="0"/>
              <a:t> and press </a:t>
            </a:r>
            <a:r>
              <a:rPr lang="en-US" b="1" dirty="0"/>
              <a:t>Install</a:t>
            </a:r>
            <a:r>
              <a:rPr lang="en-US" dirty="0"/>
              <a:t> in the bottom right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186" y="4802820"/>
            <a:ext cx="6246812" cy="5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69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Runoff Analysis in QGIS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3478" lvl="0" indent="-457200">
              <a:buFont typeface="+mj-lt"/>
              <a:buAutoNum type="arabicPeriod" startAt="3"/>
            </a:pPr>
            <a:r>
              <a:rPr lang="en-US" dirty="0"/>
              <a:t>From the top menu bar, click on </a:t>
            </a:r>
            <a:r>
              <a:rPr lang="en-US" b="1" dirty="0"/>
              <a:t>Web</a:t>
            </a:r>
            <a:r>
              <a:rPr lang="en-US" dirty="0"/>
              <a:t>, select </a:t>
            </a:r>
            <a:r>
              <a:rPr lang="en-US" b="1" dirty="0"/>
              <a:t>Open Layer Plugin</a:t>
            </a:r>
            <a:r>
              <a:rPr lang="en-US" dirty="0"/>
              <a:t> and select a background map</a:t>
            </a:r>
          </a:p>
          <a:p>
            <a:pPr marL="603478" lvl="0" indent="-457200">
              <a:buFont typeface="+mj-lt"/>
              <a:buAutoNum type="arabicPeriod" startAt="3"/>
            </a:pPr>
            <a:r>
              <a:rPr lang="en-US" dirty="0"/>
              <a:t>This exercise uses the plugin </a:t>
            </a:r>
            <a:r>
              <a:rPr lang="en-US" b="1" dirty="0" err="1"/>
              <a:t>OpenStreetMap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7859"/>
          <a:stretch/>
        </p:blipFill>
        <p:spPr>
          <a:xfrm>
            <a:off x="242252" y="2819400"/>
            <a:ext cx="11704320" cy="273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0340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the SFV </a:t>
            </a:r>
            <a:r>
              <a:rPr lang="en-US" dirty="0" err="1"/>
              <a:t>Shapefile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3478" indent="-457200">
              <a:buAutoNum type="arabicPeriod" startAt="5"/>
            </a:pPr>
            <a:r>
              <a:rPr lang="en-US" dirty="0"/>
              <a:t>Click on the menu on the left bar and click </a:t>
            </a:r>
            <a:r>
              <a:rPr lang="en-US" b="1" dirty="0"/>
              <a:t>Add Vector</a:t>
            </a:r>
            <a:r>
              <a:rPr lang="en-US" dirty="0"/>
              <a:t> to add the SFV 	</a:t>
            </a:r>
            <a:r>
              <a:rPr lang="en-US" dirty="0" err="1"/>
              <a:t>shapefile</a:t>
            </a:r>
            <a:r>
              <a:rPr lang="en-US" dirty="0"/>
              <a:t>: sfv_4326.shp</a:t>
            </a:r>
          </a:p>
          <a:p>
            <a:pPr marL="603478" indent="-457200">
              <a:buAutoNum type="arabicPeriod" startAt="5"/>
            </a:pPr>
            <a:r>
              <a:rPr lang="en-US" dirty="0"/>
              <a:t>To make the shapefile transparent with only the border left, right click on the layer file and go to </a:t>
            </a:r>
            <a:r>
              <a:rPr lang="en-US" b="1" dirty="0"/>
              <a:t>Properties</a:t>
            </a:r>
            <a:r>
              <a:rPr lang="en-US" dirty="0"/>
              <a:t> &gt; </a:t>
            </a:r>
            <a:r>
              <a:rPr lang="en-US" b="1" dirty="0"/>
              <a:t>Style</a:t>
            </a:r>
          </a:p>
          <a:p>
            <a:pPr marL="603478" indent="-457200">
              <a:buAutoNum type="arabicPeriod" startAt="5"/>
            </a:pPr>
            <a:r>
              <a:rPr lang="en-US" dirty="0"/>
              <a:t>Click on the down arrow in the Fill window and select </a:t>
            </a:r>
            <a:r>
              <a:rPr lang="en-US" b="1" dirty="0"/>
              <a:t>Transparent fill</a:t>
            </a:r>
          </a:p>
          <a:p>
            <a:pPr marL="603478" indent="-457200">
              <a:buAutoNum type="arabicPeriod" startAt="5"/>
            </a:pPr>
            <a:r>
              <a:rPr lang="en-US" dirty="0"/>
              <a:t>Click on the down arrow in the </a:t>
            </a:r>
            <a:r>
              <a:rPr lang="en-US" b="1" dirty="0"/>
              <a:t>Outline</a:t>
            </a:r>
            <a:r>
              <a:rPr lang="en-US" dirty="0"/>
              <a:t> window and choose a color of the shapefile boundary (This example uses black)</a:t>
            </a:r>
          </a:p>
          <a:p>
            <a:pPr marL="603478" indent="-457200">
              <a:buAutoNum type="arabicPeriod" startAt="5"/>
            </a:pPr>
            <a:r>
              <a:rPr lang="en-US"/>
              <a:t>Set the </a:t>
            </a:r>
            <a:r>
              <a:rPr lang="en-US" b="1"/>
              <a:t>outline width</a:t>
            </a:r>
            <a:r>
              <a:rPr lang="en-US"/>
              <a:t> to be 2.0</a:t>
            </a:r>
          </a:p>
          <a:p>
            <a:pPr marL="603478" indent="-457200">
              <a:buAutoNum type="arabicPeriod" startAt="5"/>
            </a:pPr>
            <a:r>
              <a:rPr lang="en-US"/>
              <a:t>Click </a:t>
            </a:r>
            <a:r>
              <a:rPr lang="en-US" b="1" dirty="0"/>
              <a:t>OK</a:t>
            </a:r>
            <a:r>
              <a:rPr lang="en-US" dirty="0"/>
              <a:t> to get the following result in the QGIS window</a:t>
            </a:r>
          </a:p>
          <a:p>
            <a:pPr marL="603478" indent="-457200">
              <a:buAutoNum type="arabicPeriod" startAt="5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900027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</a:t>
            </a:r>
            <a:r>
              <a:rPr lang="en-US" dirty="0" err="1"/>
              <a:t>NetCDF</a:t>
            </a:r>
            <a:r>
              <a:rPr lang="en-US" dirty="0"/>
              <a:t> Runoff Data to </a:t>
            </a:r>
            <a:r>
              <a:rPr lang="en-US" dirty="0" err="1"/>
              <a:t>GeoTiff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43000"/>
            <a:ext cx="7493636" cy="5041917"/>
          </a:xfrm>
        </p:spPr>
        <p:txBody>
          <a:bodyPr>
            <a:normAutofit/>
          </a:bodyPr>
          <a:lstStyle/>
          <a:p>
            <a:pPr marL="146278" indent="0">
              <a:buNone/>
            </a:pPr>
            <a:r>
              <a:rPr lang="en-US" dirty="0"/>
              <a:t>11.	In your QGIS map, click on the </a:t>
            </a:r>
            <a:r>
              <a:rPr lang="en-US" b="1" dirty="0"/>
              <a:t>Add Raster</a:t>
            </a:r>
            <a:r>
              <a:rPr lang="en-US" dirty="0"/>
              <a:t>       	function on the left </a:t>
            </a:r>
          </a:p>
          <a:p>
            <a:pPr marL="146278" indent="0">
              <a:buNone/>
            </a:pPr>
            <a:r>
              <a:rPr lang="en-US" dirty="0"/>
              <a:t>12.	Navigate to your saved Monthly Runoff Files 	and click on </a:t>
            </a:r>
            <a:r>
              <a:rPr lang="en-US" b="1" dirty="0"/>
              <a:t>Open</a:t>
            </a:r>
            <a:r>
              <a:rPr lang="en-US" dirty="0"/>
              <a:t> to add the monthly data 	files for December 2015 and December 2016. 	You can do this all at once by highlighting 	both files. </a:t>
            </a:r>
          </a:p>
          <a:p>
            <a:pPr marL="859465" lvl="1" indent="-457200"/>
            <a:r>
              <a:rPr lang="en-US" dirty="0"/>
              <a:t>A </a:t>
            </a:r>
            <a:r>
              <a:rPr lang="en-US" b="1" dirty="0"/>
              <a:t>Coordinate Reference System Selector</a:t>
            </a:r>
            <a:r>
              <a:rPr lang="en-US" dirty="0"/>
              <a:t> box may pop up. Select WGS84, EPSG 4326</a:t>
            </a:r>
          </a:p>
          <a:p>
            <a:pPr marL="859465" lvl="1" indent="-457200"/>
            <a:r>
              <a:rPr lang="en-US" dirty="0"/>
              <a:t>From the top Menu Bar, you can zoom in and out on the layer</a:t>
            </a:r>
          </a:p>
        </p:txBody>
      </p:sp>
      <p:pic>
        <p:nvPicPr>
          <p:cNvPr id="7" name="Picture 6" descr="../../../../../../Desktop/Screen%20Shot%202017-11-08%20at%2011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3049" y="1147813"/>
            <a:ext cx="457200" cy="47251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242251" y="5481637"/>
            <a:ext cx="11703685" cy="967555"/>
          </a:xfrm>
          <a:prstGeom prst="rect">
            <a:avLst/>
          </a:prstGeom>
        </p:spPr>
        <p:txBody>
          <a:bodyPr vert="horz" lIns="0" tIns="60949" rIns="121899" bIns="60949" rtlCol="0">
            <a:noAutofit/>
          </a:bodyPr>
          <a:lstStyle>
            <a:lvl1pPr marL="365696" indent="-219418" algn="l" defTabSz="609493" rtl="0" eaLnBrk="1" latinLnBrk="0" hangingPunct="1">
              <a:spcBef>
                <a:spcPts val="8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621683" indent="-255987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914240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158037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23733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335221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278" indent="0">
              <a:buFont typeface="Arial"/>
              <a:buNone/>
            </a:pPr>
            <a:r>
              <a:rPr lang="en-US" dirty="0"/>
              <a:t>These </a:t>
            </a:r>
            <a:r>
              <a:rPr lang="en-US" dirty="0" err="1"/>
              <a:t>NetCDF</a:t>
            </a:r>
            <a:r>
              <a:rPr lang="en-US" dirty="0"/>
              <a:t> images have to be converted to </a:t>
            </a:r>
            <a:r>
              <a:rPr lang="en-US" dirty="0" err="1"/>
              <a:t>GeoTIFF</a:t>
            </a:r>
            <a:r>
              <a:rPr lang="en-US" dirty="0"/>
              <a:t> images for you to perform raster calculations on the data.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2884" y="4138996"/>
            <a:ext cx="4353052" cy="377662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0742612" y="4123423"/>
            <a:ext cx="457200" cy="4088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Screen Shot 2017-11-16 at 11.37.26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888" y="1645726"/>
            <a:ext cx="3997324" cy="217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476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 </a:t>
            </a:r>
            <a:r>
              <a:rPr lang="en-US" dirty="0" err="1"/>
              <a:t>NetCDF</a:t>
            </a:r>
            <a:r>
              <a:rPr lang="en-US" dirty="0"/>
              <a:t> Runoff Data to </a:t>
            </a:r>
            <a:r>
              <a:rPr lang="en-US" dirty="0" err="1"/>
              <a:t>GeoTiff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46278" lvl="0" indent="0">
              <a:buNone/>
            </a:pPr>
            <a:r>
              <a:rPr lang="en-US" dirty="0"/>
              <a:t>13.	Right-Click (or Control-Click on Mac) on the raster layer Runoff-Dec2015</a:t>
            </a:r>
          </a:p>
          <a:p>
            <a:pPr marL="146278" lvl="0" indent="0">
              <a:buNone/>
            </a:pPr>
            <a:r>
              <a:rPr lang="en-US" dirty="0"/>
              <a:t>14.	From the drop-down menu select </a:t>
            </a:r>
            <a:r>
              <a:rPr lang="en-US" b="1" dirty="0"/>
              <a:t>Save As</a:t>
            </a:r>
            <a:r>
              <a:rPr lang="en-US" dirty="0"/>
              <a:t> – this will open a window</a:t>
            </a:r>
          </a:p>
          <a:p>
            <a:pPr marL="859465" lvl="1" indent="-457200"/>
            <a:r>
              <a:rPr lang="en-US" dirty="0"/>
              <a:t>Note that </a:t>
            </a:r>
            <a:r>
              <a:rPr lang="en-US" b="1" dirty="0"/>
              <a:t>Format</a:t>
            </a:r>
            <a:r>
              <a:rPr lang="en-US" dirty="0"/>
              <a:t> in the window is </a:t>
            </a:r>
            <a:r>
              <a:rPr lang="en-US" b="1" dirty="0" err="1"/>
              <a:t>Gtiff</a:t>
            </a:r>
            <a:endParaRPr lang="en-US" dirty="0"/>
          </a:p>
          <a:p>
            <a:pPr marL="859465" lvl="1" indent="-457200"/>
            <a:r>
              <a:rPr lang="en-US" dirty="0"/>
              <a:t>Make sure the </a:t>
            </a:r>
            <a:r>
              <a:rPr lang="en-US" b="1" dirty="0"/>
              <a:t>Add save file to map</a:t>
            </a:r>
            <a:r>
              <a:rPr lang="en-US" dirty="0"/>
              <a:t> option is checked.</a:t>
            </a:r>
          </a:p>
          <a:p>
            <a:pPr marL="859465" lvl="1" indent="-457200"/>
            <a:r>
              <a:rPr lang="en-US" dirty="0"/>
              <a:t>Click on </a:t>
            </a:r>
            <a:r>
              <a:rPr lang="en-US" b="1" dirty="0"/>
              <a:t>Browse</a:t>
            </a:r>
            <a:r>
              <a:rPr lang="en-US" dirty="0"/>
              <a:t> and enter the folder name where all the data are and enter a file name (Suggestion: Runoff-Dec2015) and click on </a:t>
            </a:r>
            <a:r>
              <a:rPr lang="en-US" b="1" dirty="0"/>
              <a:t>Save</a:t>
            </a:r>
            <a:endParaRPr lang="en-US" dirty="0"/>
          </a:p>
          <a:p>
            <a:pPr marL="859465" lvl="1" indent="-457200"/>
            <a:r>
              <a:rPr lang="en-US" dirty="0"/>
              <a:t>You will see the </a:t>
            </a:r>
            <a:r>
              <a:rPr lang="en-US" dirty="0" err="1"/>
              <a:t>GeoTiff</a:t>
            </a:r>
            <a:r>
              <a:rPr lang="en-US" dirty="0"/>
              <a:t> layer displayed on the map and the file will be saved to the data folder</a:t>
            </a:r>
          </a:p>
          <a:p>
            <a:pPr marL="146278" lvl="0" indent="0">
              <a:buNone/>
            </a:pPr>
            <a:r>
              <a:rPr lang="en-US" dirty="0"/>
              <a:t>15.	Repeat steps 13-14 to save the 2016 Runoff layer as a </a:t>
            </a:r>
            <a:r>
              <a:rPr lang="en-US" dirty="0" err="1"/>
              <a:t>GeoTIFF</a:t>
            </a:r>
            <a:endParaRPr lang="en-US" dirty="0"/>
          </a:p>
          <a:p>
            <a:pPr marL="146278" lvl="0" indent="0">
              <a:buNone/>
            </a:pPr>
            <a:r>
              <a:rPr lang="en-US" dirty="0"/>
              <a:t>16.	Now you can remove the </a:t>
            </a:r>
            <a:r>
              <a:rPr lang="en-US" dirty="0" err="1"/>
              <a:t>NetCDF</a:t>
            </a:r>
            <a:r>
              <a:rPr lang="en-US" dirty="0"/>
              <a:t> raster layers by right-clicking on each 	layer and choosing </a:t>
            </a:r>
            <a:r>
              <a:rPr lang="en-US" b="1" dirty="0"/>
              <a:t>Remove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363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Resample the Runoff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603478" indent="-457200">
              <a:buFont typeface="+mj-lt"/>
              <a:buAutoNum type="arabicPeriod" startAt="17"/>
            </a:pPr>
            <a:r>
              <a:rPr lang="en-US" dirty="0"/>
              <a:t>In the top menu, select </a:t>
            </a:r>
            <a:r>
              <a:rPr lang="en-US" b="1" dirty="0"/>
              <a:t>Processing</a:t>
            </a:r>
            <a:r>
              <a:rPr lang="en-US" dirty="0"/>
              <a:t> &gt; </a:t>
            </a:r>
            <a:r>
              <a:rPr lang="en-US" b="1" dirty="0"/>
              <a:t>Toolbox</a:t>
            </a:r>
            <a:r>
              <a:rPr lang="en-US" dirty="0"/>
              <a:t>. A search window will 	appear to the right of the map. Enter interp. </a:t>
            </a:r>
          </a:p>
          <a:p>
            <a:pPr marL="859465" lvl="1" indent="-457200"/>
            <a:r>
              <a:rPr lang="en-US" dirty="0"/>
              <a:t>You should see </a:t>
            </a:r>
            <a:r>
              <a:rPr lang="en-US" b="1" dirty="0" err="1"/>
              <a:t>r.resamp.interp</a:t>
            </a:r>
            <a:r>
              <a:rPr lang="en-US" dirty="0"/>
              <a:t> from the list</a:t>
            </a:r>
          </a:p>
          <a:p>
            <a:pPr marL="603478" indent="-457200">
              <a:buFont typeface="+mj-lt"/>
              <a:buAutoNum type="arabicPeriod" startAt="17"/>
            </a:pPr>
            <a:r>
              <a:rPr lang="en-US" dirty="0"/>
              <a:t>Double click on </a:t>
            </a:r>
            <a:r>
              <a:rPr lang="en-US" b="1" dirty="0" err="1"/>
              <a:t>r.resamp.interp</a:t>
            </a:r>
            <a:r>
              <a:rPr lang="en-US" b="1" dirty="0"/>
              <a:t> – </a:t>
            </a:r>
            <a:r>
              <a:rPr lang="en-US" dirty="0"/>
              <a:t>this will open a window</a:t>
            </a:r>
          </a:p>
          <a:p>
            <a:pPr marL="603478" indent="-457200">
              <a:buFont typeface="+mj-lt"/>
              <a:buAutoNum type="arabicPeriod" startAt="17"/>
            </a:pPr>
            <a:r>
              <a:rPr lang="en-US" dirty="0"/>
              <a:t>In the </a:t>
            </a:r>
            <a:r>
              <a:rPr lang="en-US" b="1" dirty="0"/>
              <a:t>Input Raster Layer</a:t>
            </a:r>
            <a:r>
              <a:rPr lang="en-US" dirty="0"/>
              <a:t> window use the dropdown menu arrow to select 	Runoff_Dec2015 raster</a:t>
            </a:r>
          </a:p>
          <a:p>
            <a:pPr marL="859465" lvl="1" indent="-457200"/>
            <a:r>
              <a:rPr lang="en-US" dirty="0"/>
              <a:t>In the </a:t>
            </a:r>
            <a:r>
              <a:rPr lang="en-US" b="1" dirty="0"/>
              <a:t>Sampling interpolation method</a:t>
            </a:r>
            <a:r>
              <a:rPr lang="en-US" dirty="0"/>
              <a:t> window, chose </a:t>
            </a:r>
            <a:r>
              <a:rPr lang="en-US" b="1" dirty="0"/>
              <a:t>nearest</a:t>
            </a:r>
          </a:p>
          <a:p>
            <a:pPr marL="859465" lvl="1" indent="-457200"/>
            <a:r>
              <a:rPr lang="en-US" dirty="0"/>
              <a:t>In the </a:t>
            </a:r>
            <a:r>
              <a:rPr lang="en-US" b="1" dirty="0"/>
              <a:t>GRASS GIS 7 region extern (</a:t>
            </a:r>
            <a:r>
              <a:rPr lang="en-US" b="1" dirty="0" err="1"/>
              <a:t>xmin,xmax,ymin,ymax</a:t>
            </a:r>
            <a:r>
              <a:rPr lang="en-US" b="1" dirty="0"/>
              <a:t>)</a:t>
            </a:r>
            <a:r>
              <a:rPr lang="en-US" dirty="0"/>
              <a:t> window choose </a:t>
            </a:r>
            <a:r>
              <a:rPr lang="en-US" b="1" dirty="0"/>
              <a:t>Layer/canvas extent</a:t>
            </a:r>
            <a:r>
              <a:rPr lang="en-US" dirty="0"/>
              <a:t> from the dropdown menu</a:t>
            </a:r>
            <a:r>
              <a:rPr lang="en-US" sz="1400" dirty="0"/>
              <a:t> </a:t>
            </a:r>
            <a:endParaRPr lang="en-US" dirty="0"/>
          </a:p>
          <a:p>
            <a:pPr marL="859465" lvl="1" indent="-457200"/>
            <a:r>
              <a:rPr lang="en-US" dirty="0"/>
              <a:t>In the </a:t>
            </a:r>
            <a:r>
              <a:rPr lang="en-US" b="1" dirty="0"/>
              <a:t>GRASS GIS 7 region </a:t>
            </a:r>
            <a:r>
              <a:rPr lang="en-US" b="1" dirty="0" err="1"/>
              <a:t>cellsize</a:t>
            </a:r>
            <a:r>
              <a:rPr lang="en-US" b="1" dirty="0"/>
              <a:t> (leave 0 for default)</a:t>
            </a:r>
            <a:r>
              <a:rPr lang="en-US" dirty="0"/>
              <a:t> window enter the factor 0.01 [Note: the resolution of the Runoff data is 0.25 degree, we are resampling the data to1 km by specifying 0.01 cell size) without changing values</a:t>
            </a:r>
          </a:p>
        </p:txBody>
      </p:sp>
    </p:spTree>
    <p:extLst>
      <p:ext uri="{BB962C8B-B14F-4D97-AF65-F5344CB8AC3E}">
        <p14:creationId xmlns:p14="http://schemas.microsoft.com/office/powerpoint/2010/main" val="696195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Resample the Runoff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11704320" cy="5346717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In the</a:t>
            </a:r>
            <a:r>
              <a:rPr lang="en-US" b="1" dirty="0"/>
              <a:t> Resampled Interpolated</a:t>
            </a:r>
            <a:r>
              <a:rPr lang="en-US" dirty="0"/>
              <a:t> window specify the folder and filename where the interpolated data will be saved.</a:t>
            </a:r>
          </a:p>
          <a:p>
            <a:pPr lvl="1"/>
            <a:r>
              <a:rPr lang="en-US" dirty="0"/>
              <a:t>Make sure that </a:t>
            </a:r>
            <a:r>
              <a:rPr lang="en-US" b="1" dirty="0"/>
              <a:t>Open output file after running algorithm</a:t>
            </a:r>
            <a:r>
              <a:rPr lang="en-US" dirty="0"/>
              <a:t> is selected </a:t>
            </a:r>
          </a:p>
          <a:p>
            <a:pPr lvl="1"/>
            <a:r>
              <a:rPr lang="en-US" dirty="0"/>
              <a:t>Click on </a:t>
            </a:r>
            <a:r>
              <a:rPr lang="en-US" b="1" dirty="0"/>
              <a:t>Run</a:t>
            </a:r>
            <a:r>
              <a:rPr lang="en-US" dirty="0"/>
              <a:t> at the bottom right</a:t>
            </a:r>
          </a:p>
          <a:p>
            <a:pPr lvl="1"/>
            <a:r>
              <a:rPr lang="en-US" dirty="0"/>
              <a:t>You will get a resampled interpolated data layer on the map (in grey colors)</a:t>
            </a:r>
          </a:p>
          <a:p>
            <a:pPr lvl="1"/>
            <a:r>
              <a:rPr lang="en-US" dirty="0"/>
              <a:t>By right clicking on the resampled layer &gt; </a:t>
            </a:r>
            <a:br>
              <a:rPr lang="en-US" dirty="0"/>
            </a:br>
            <a:r>
              <a:rPr lang="en-US" b="1" dirty="0"/>
              <a:t>Rename</a:t>
            </a:r>
            <a:r>
              <a:rPr lang="en-US" dirty="0"/>
              <a:t> layer: </a:t>
            </a:r>
          </a:p>
          <a:p>
            <a:pPr marL="365696" lvl="1" indent="0">
              <a:buNone/>
            </a:pPr>
            <a:r>
              <a:rPr lang="en-US" dirty="0"/>
              <a:t>  (suggest Runoff_resampled_Dec2015)</a:t>
            </a:r>
          </a:p>
          <a:p>
            <a:pPr marL="603478" indent="-457200">
              <a:buFont typeface="+mj-lt"/>
              <a:buAutoNum type="arabicPeriod" startAt="20"/>
            </a:pPr>
            <a:r>
              <a:rPr lang="en-US" dirty="0"/>
              <a:t>Repeat the above steps and resample the 2016 </a:t>
            </a:r>
            <a:br>
              <a:rPr lang="en-US" dirty="0"/>
            </a:br>
            <a:r>
              <a:rPr lang="en-US" dirty="0"/>
              <a:t>Runoff data </a:t>
            </a:r>
          </a:p>
          <a:p>
            <a:pPr marL="603478" indent="-457200">
              <a:buFont typeface="+mj-lt"/>
              <a:buAutoNum type="arabicPeriod" startAt="20"/>
            </a:pPr>
            <a:r>
              <a:rPr lang="en-US" dirty="0"/>
              <a:t>You may uncheck or remove Runoff layers which </a:t>
            </a:r>
            <a:br>
              <a:rPr lang="en-US" dirty="0"/>
            </a:br>
            <a:r>
              <a:rPr lang="en-US" dirty="0"/>
              <a:t>are not resampled </a:t>
            </a:r>
          </a:p>
        </p:txBody>
      </p:sp>
      <p:pic>
        <p:nvPicPr>
          <p:cNvPr id="5" name="Picture 4" descr="Screen Shot 2017-11-16 at 2.53.3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0359" y="3292855"/>
            <a:ext cx="3596213" cy="262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33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46278" indent="0">
              <a:buNone/>
            </a:pPr>
            <a:r>
              <a:rPr lang="en-US" dirty="0"/>
              <a:t>By the end of this exercise, you will be able to download and analyze NDVI (Normalized Difference Vegetation Index) over the SFV watershed and examine inter-annual differences </a:t>
            </a:r>
          </a:p>
          <a:p>
            <a:pPr marL="146278" indent="0">
              <a:buNone/>
            </a:pPr>
            <a:r>
              <a:rPr lang="en-US" b="1" dirty="0"/>
              <a:t>Requirements</a:t>
            </a:r>
          </a:p>
          <a:p>
            <a:r>
              <a:rPr lang="en-US" dirty="0"/>
              <a:t>QGIS installed on your computer</a:t>
            </a:r>
          </a:p>
          <a:p>
            <a:pPr lvl="1"/>
            <a:r>
              <a:rPr lang="en-US" dirty="0">
                <a:hlinkClick r:id="rId2" invalidUrl="https://arset.gsfc.nasa.gov/sites/default/files/water/drought/Introduction to QGIS.pdf"/>
              </a:rPr>
              <a:t>https://arset.gsfc.nasa.gov/sites/default/files/water/drought/Introduction%20to%20QGIS.pdf</a:t>
            </a:r>
            <a:r>
              <a:rPr lang="en-US" dirty="0"/>
              <a:t> </a:t>
            </a:r>
          </a:p>
          <a:p>
            <a:r>
              <a:rPr lang="en-US" dirty="0"/>
              <a:t>A shapefile for the Sao Francisco </a:t>
            </a:r>
            <a:r>
              <a:rPr lang="en-US" dirty="0" err="1"/>
              <a:t>Verdadeiro</a:t>
            </a:r>
            <a:r>
              <a:rPr lang="en-US" dirty="0"/>
              <a:t> watershed saved on your computer</a:t>
            </a:r>
          </a:p>
          <a:p>
            <a:pPr lvl="1"/>
            <a:r>
              <a:rPr lang="en-US" dirty="0">
                <a:hlinkClick r:id="rId3"/>
              </a:rPr>
              <a:t>http://arset.gsfc.nasa.gov/</a:t>
            </a:r>
            <a:r>
              <a:rPr lang="en-US" dirty="0"/>
              <a:t> </a:t>
            </a:r>
          </a:p>
          <a:p>
            <a:r>
              <a:rPr lang="en-US" dirty="0"/>
              <a:t>NASA </a:t>
            </a:r>
            <a:r>
              <a:rPr lang="en-US" dirty="0" err="1"/>
              <a:t>Earthdata</a:t>
            </a:r>
            <a:r>
              <a:rPr lang="en-US" dirty="0"/>
              <a:t> Account</a:t>
            </a:r>
          </a:p>
        </p:txBody>
      </p:sp>
    </p:spTree>
    <p:extLst>
      <p:ext uri="{BB962C8B-B14F-4D97-AF65-F5344CB8AC3E}">
        <p14:creationId xmlns:p14="http://schemas.microsoft.com/office/powerpoint/2010/main" val="445239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Clip the Runoff Data to the SFV Watershed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7960384" cy="5270517"/>
          </a:xfrm>
        </p:spPr>
        <p:txBody>
          <a:bodyPr>
            <a:noAutofit/>
          </a:bodyPr>
          <a:lstStyle/>
          <a:p>
            <a:pPr marL="603478" indent="-457200">
              <a:buFont typeface="+mj-lt"/>
              <a:buAutoNum type="arabicPeriod" startAt="22"/>
            </a:pPr>
            <a:r>
              <a:rPr lang="en-US" dirty="0"/>
              <a:t>Now Clip the interpolated Runoff layers to the SFV shapefile. On the top bar go to </a:t>
            </a:r>
            <a:r>
              <a:rPr lang="en-US" b="1" dirty="0"/>
              <a:t>Raster</a:t>
            </a:r>
            <a:r>
              <a:rPr lang="en-US" dirty="0"/>
              <a:t> &gt; </a:t>
            </a:r>
            <a:r>
              <a:rPr lang="en-US" b="1" dirty="0"/>
              <a:t>Extraction</a:t>
            </a:r>
            <a:r>
              <a:rPr lang="en-US" dirty="0"/>
              <a:t> &gt; </a:t>
            </a:r>
            <a:r>
              <a:rPr lang="en-US" b="1" dirty="0"/>
              <a:t>Clipper</a:t>
            </a:r>
            <a:r>
              <a:rPr lang="en-US" dirty="0"/>
              <a:t> to open the Clipper options window</a:t>
            </a:r>
          </a:p>
          <a:p>
            <a:pPr marL="603478" indent="-457200">
              <a:buFont typeface="+mj-lt"/>
              <a:buAutoNum type="arabicPeriod" startAt="22"/>
            </a:pPr>
            <a:r>
              <a:rPr lang="en-US" dirty="0"/>
              <a:t>In the Input File (raster) window select layer Runoff_resampled_Dec2015</a:t>
            </a:r>
          </a:p>
          <a:p>
            <a:pPr marL="603478" indent="-457200">
              <a:buFont typeface="+mj-lt"/>
              <a:buAutoNum type="arabicPeriod" startAt="22"/>
            </a:pPr>
            <a:r>
              <a:rPr lang="en-US" dirty="0"/>
              <a:t>In the Output file window select output folder and enter file name (suggest Runoff_Clipped-Dec2015).</a:t>
            </a:r>
          </a:p>
          <a:p>
            <a:pPr marL="603478" indent="-457200">
              <a:buFont typeface="+mj-lt"/>
              <a:buAutoNum type="arabicPeriod" startAt="22"/>
            </a:pPr>
            <a:r>
              <a:rPr lang="en-US" dirty="0"/>
              <a:t>Check the </a:t>
            </a:r>
            <a:r>
              <a:rPr lang="en-US" b="1" dirty="0"/>
              <a:t>Mask Layer </a:t>
            </a:r>
            <a:r>
              <a:rPr lang="en-US" dirty="0"/>
              <a:t>and in the </a:t>
            </a:r>
            <a:r>
              <a:rPr lang="en-US" b="1" dirty="0"/>
              <a:t>Mask Layer </a:t>
            </a:r>
            <a:r>
              <a:rPr lang="en-US" dirty="0"/>
              <a:t>window select the shapefile name sfv_4326. </a:t>
            </a:r>
          </a:p>
          <a:p>
            <a:pPr marL="603478" indent="-457200">
              <a:buFont typeface="+mj-lt"/>
              <a:buAutoNum type="arabicPeriod" startAt="22"/>
            </a:pPr>
            <a:r>
              <a:rPr lang="en-US" dirty="0"/>
              <a:t>Click </a:t>
            </a:r>
            <a:r>
              <a:rPr lang="en-US" b="1" dirty="0"/>
              <a:t>OK</a:t>
            </a:r>
            <a:r>
              <a:rPr lang="en-US" dirty="0"/>
              <a:t> on at the bottom right. You will see the data clipped by the shapefile boundary</a:t>
            </a:r>
          </a:p>
        </p:txBody>
      </p:sp>
      <p:pic>
        <p:nvPicPr>
          <p:cNvPr id="11" name="Content Placeholder 10" descr="Screen Shot 2017-11-16 at 3.04.00 PM.png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636" y="1130283"/>
            <a:ext cx="3743302" cy="1856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21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 The original Runoff data from GLDAS is at 0.25° resolution</a:t>
            </a:r>
          </a:p>
          <a:p>
            <a:r>
              <a:rPr lang="en-US" dirty="0"/>
              <a:t>We resampled the data because spatial interpolation of Runoff will result in unrealistic distribution of Runoff (Runoff depends on factors such as slope, land cover type, soil moisture, and soil type)</a:t>
            </a:r>
          </a:p>
          <a:p>
            <a:r>
              <a:rPr lang="en-US" dirty="0"/>
              <a:t>The GLDAS Runoff only provides large-scale Runoff pattern (~ 25 km x25 km) </a:t>
            </a:r>
          </a:p>
          <a:p>
            <a:r>
              <a:rPr lang="en-US" dirty="0"/>
              <a:t>The monthly Runoff value in GLDAS is given as an average of 3-hourly data over the month</a:t>
            </a:r>
          </a:p>
          <a:p>
            <a:r>
              <a:rPr lang="en-US" dirty="0"/>
              <a:t>Therefore, in order to estimate total monthly runoff we have to multiple the monthly average value as:</a:t>
            </a:r>
          </a:p>
          <a:p>
            <a:pPr marL="146278" indent="0" algn="ctr">
              <a:buNone/>
            </a:pPr>
            <a:r>
              <a:rPr lang="en-US" dirty="0"/>
              <a:t>(Runoff (Kg/m</a:t>
            </a:r>
            <a:r>
              <a:rPr lang="en-US" baseline="30000" dirty="0"/>
              <a:t>2</a:t>
            </a:r>
            <a:r>
              <a:rPr lang="en-US" dirty="0"/>
              <a:t>)/3 </a:t>
            </a:r>
            <a:r>
              <a:rPr lang="en-US" dirty="0" err="1"/>
              <a:t>hr</a:t>
            </a:r>
            <a:r>
              <a:rPr lang="en-US" dirty="0"/>
              <a:t>) * (8 (3-hr times) /day)*(31 day/month)</a:t>
            </a:r>
          </a:p>
          <a:p>
            <a:r>
              <a:rPr lang="en-US" dirty="0"/>
              <a:t>In the next exercise we will use the Raster Calculator to get total monthly Runoff</a:t>
            </a:r>
          </a:p>
        </p:txBody>
      </p:sp>
    </p:spTree>
    <p:extLst>
      <p:ext uri="{BB962C8B-B14F-4D97-AF65-F5344CB8AC3E}">
        <p14:creationId xmlns:p14="http://schemas.microsoft.com/office/powerpoint/2010/main" val="2809102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 Color to GeoTIFF Runoff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11704320" cy="5041917"/>
          </a:xfrm>
        </p:spPr>
        <p:txBody>
          <a:bodyPr>
            <a:noAutofit/>
          </a:bodyPr>
          <a:lstStyle/>
          <a:p>
            <a:pPr marL="603478" lvl="0" indent="-457200">
              <a:buFont typeface="+mj-lt"/>
              <a:buAutoNum type="arabicPeriod" startAt="27"/>
            </a:pPr>
            <a:r>
              <a:rPr lang="en-US" dirty="0"/>
              <a:t>Right click on the layer file for December </a:t>
            </a:r>
            <a:br>
              <a:rPr lang="en-US" dirty="0"/>
            </a:br>
            <a:r>
              <a:rPr lang="en-US" dirty="0"/>
              <a:t>2015 and go to </a:t>
            </a:r>
            <a:r>
              <a:rPr lang="en-US" b="1" dirty="0"/>
              <a:t>Properties</a:t>
            </a:r>
            <a:r>
              <a:rPr lang="en-US" dirty="0"/>
              <a:t> &gt; </a:t>
            </a:r>
            <a:r>
              <a:rPr lang="en-US" b="1" dirty="0"/>
              <a:t>Style</a:t>
            </a:r>
          </a:p>
          <a:p>
            <a:pPr marL="603478" indent="-457200">
              <a:buFont typeface="+mj-lt"/>
              <a:buAutoNum type="arabicPeriod" startAt="27"/>
            </a:pPr>
            <a:r>
              <a:rPr lang="en-US" dirty="0"/>
              <a:t>Select the Render Type as </a:t>
            </a:r>
            <a:r>
              <a:rPr lang="en-US" b="1" dirty="0" err="1"/>
              <a:t>Singleband</a:t>
            </a:r>
            <a:r>
              <a:rPr lang="en-US" b="1" dirty="0"/>
              <a:t> </a:t>
            </a:r>
            <a:br>
              <a:rPr lang="en-US" b="1" dirty="0"/>
            </a:br>
            <a:r>
              <a:rPr lang="en-US" b="1" dirty="0" err="1"/>
              <a:t>Pseudocolor</a:t>
            </a:r>
            <a:endParaRPr lang="en-US" b="1" dirty="0"/>
          </a:p>
          <a:p>
            <a:pPr marL="603478" indent="-457200">
              <a:buFont typeface="+mj-lt"/>
              <a:buAutoNum type="arabicPeriod" startAt="27"/>
            </a:pPr>
            <a:r>
              <a:rPr lang="en-US" dirty="0"/>
              <a:t>Next to Color, make sure the </a:t>
            </a:r>
            <a:br>
              <a:rPr lang="en-US" dirty="0"/>
            </a:br>
            <a:r>
              <a:rPr lang="en-US" dirty="0"/>
              <a:t>Red-Yellow-Blue (</a:t>
            </a:r>
            <a:r>
              <a:rPr lang="en-US" b="1" dirty="0" err="1"/>
              <a:t>RdYlBu</a:t>
            </a:r>
            <a:r>
              <a:rPr lang="en-US" dirty="0"/>
              <a:t>) color palette is selected</a:t>
            </a:r>
          </a:p>
          <a:p>
            <a:pPr marL="603478" indent="-457200">
              <a:buFont typeface="+mj-lt"/>
              <a:buAutoNum type="arabicPeriod" startAt="27"/>
            </a:pPr>
            <a:r>
              <a:rPr lang="en-US" dirty="0"/>
              <a:t>Select </a:t>
            </a:r>
            <a:r>
              <a:rPr lang="en-US" b="1" dirty="0"/>
              <a:t>Invert</a:t>
            </a:r>
            <a:r>
              <a:rPr lang="en-US" dirty="0"/>
              <a:t> so that low Runoff values are shown in blue and high in red</a:t>
            </a:r>
          </a:p>
          <a:p>
            <a:pPr marL="603478" indent="-457200">
              <a:buFont typeface="+mj-lt"/>
              <a:buAutoNum type="arabicPeriod" startAt="27"/>
            </a:pPr>
            <a:r>
              <a:rPr lang="en-US" dirty="0"/>
              <a:t>Set </a:t>
            </a:r>
            <a:r>
              <a:rPr lang="en-US" b="1" dirty="0"/>
              <a:t>Min</a:t>
            </a:r>
            <a:r>
              <a:rPr lang="en-US" dirty="0"/>
              <a:t> value to 0 Kg/m</a:t>
            </a:r>
            <a:r>
              <a:rPr lang="en-US" baseline="30000" dirty="0"/>
              <a:t>2</a:t>
            </a:r>
            <a:r>
              <a:rPr lang="en-US" dirty="0"/>
              <a:t> and </a:t>
            </a:r>
            <a:r>
              <a:rPr lang="en-US" b="1" dirty="0"/>
              <a:t>Max</a:t>
            </a:r>
            <a:r>
              <a:rPr lang="en-US" dirty="0"/>
              <a:t> value to 0.3 Kg/m</a:t>
            </a:r>
            <a:r>
              <a:rPr lang="en-US" baseline="30000" dirty="0"/>
              <a:t>2</a:t>
            </a:r>
            <a:endParaRPr lang="en-US" dirty="0"/>
          </a:p>
          <a:p>
            <a:pPr marL="603478" indent="-457200">
              <a:buFont typeface="+mj-lt"/>
              <a:buAutoNum type="arabicPeriod" startAt="27"/>
            </a:pPr>
            <a:r>
              <a:rPr lang="en-US" dirty="0"/>
              <a:t>Below the color display, change the </a:t>
            </a:r>
            <a:r>
              <a:rPr lang="en-US" b="1" dirty="0"/>
              <a:t>Mode</a:t>
            </a:r>
            <a:r>
              <a:rPr lang="en-US" dirty="0"/>
              <a:t> to </a:t>
            </a:r>
            <a:r>
              <a:rPr lang="en-US" b="1" dirty="0"/>
              <a:t>Equal Interval </a:t>
            </a:r>
            <a:r>
              <a:rPr lang="en-US" dirty="0"/>
              <a:t>and </a:t>
            </a:r>
            <a:r>
              <a:rPr lang="en-US" b="1" dirty="0"/>
              <a:t>Classes</a:t>
            </a:r>
            <a:r>
              <a:rPr lang="en-US" dirty="0"/>
              <a:t> to </a:t>
            </a:r>
            <a:r>
              <a:rPr lang="en-US" b="1" dirty="0"/>
              <a:t>6</a:t>
            </a:r>
            <a:endParaRPr lang="en-US" dirty="0"/>
          </a:p>
          <a:p>
            <a:pPr marL="603478" indent="-457200">
              <a:buFont typeface="+mj-lt"/>
              <a:buAutoNum type="arabicPeriod" startAt="27"/>
            </a:pPr>
            <a:r>
              <a:rPr lang="en-US" dirty="0"/>
              <a:t>Click </a:t>
            </a:r>
            <a:r>
              <a:rPr lang="en-US" b="1" dirty="0"/>
              <a:t>Classify</a:t>
            </a:r>
            <a:r>
              <a:rPr lang="en-US" dirty="0"/>
              <a:t>, then click </a:t>
            </a:r>
            <a:r>
              <a:rPr lang="en-US" b="1" dirty="0"/>
              <a:t>Apply</a:t>
            </a:r>
          </a:p>
          <a:p>
            <a:pPr marL="603478" indent="-457200">
              <a:buFont typeface="+mj-lt"/>
              <a:buAutoNum type="arabicPeriod" startAt="27"/>
            </a:pPr>
            <a:r>
              <a:rPr lang="en-US" dirty="0"/>
              <a:t>Repeat the above steps for December 2016 layer</a:t>
            </a:r>
          </a:p>
        </p:txBody>
      </p:sp>
      <p:pic>
        <p:nvPicPr>
          <p:cNvPr id="15" name="Content Placeholder 4" descr="Screen Shot 2017-11-16 at 3.38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985" y="1130283"/>
            <a:ext cx="4446587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83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3478" indent="-457200">
              <a:buFont typeface="+mj-lt"/>
              <a:buAutoNum type="arabicPeriod"/>
            </a:pPr>
            <a:r>
              <a:rPr lang="en-US" dirty="0"/>
              <a:t>Over the SFV watershed, which year had more runoff in December?</a:t>
            </a:r>
            <a:br>
              <a:rPr lang="en-US" dirty="0"/>
            </a:br>
            <a:endParaRPr lang="en-US" dirty="0"/>
          </a:p>
          <a:p>
            <a:pPr marL="603478" indent="-457200">
              <a:buFont typeface="+mj-lt"/>
              <a:buAutoNum type="arabicPeriod"/>
            </a:pPr>
            <a:r>
              <a:rPr lang="en-US" dirty="0"/>
              <a:t>Recall the GPM precipitation analysis conducted on Day-4. Explain the inter-annual differences in runoff with respect to the precipitation differences.</a:t>
            </a:r>
          </a:p>
          <a:p>
            <a:pPr marL="603478" indent="-457200">
              <a:buFont typeface="+mj-lt"/>
              <a:buAutoNum type="arabicPeriod"/>
            </a:pPr>
            <a:endParaRPr lang="en-US" dirty="0"/>
          </a:p>
          <a:p>
            <a:pPr marL="603478" indent="-457200">
              <a:buFont typeface="+mj-lt"/>
              <a:buAutoNum type="arabicPeriod"/>
            </a:pPr>
            <a:r>
              <a:rPr lang="en-US" dirty="0"/>
              <a:t>How can you get high </a:t>
            </a:r>
            <a:r>
              <a:rPr lang="en-US"/>
              <a:t>resolution runoff </a:t>
            </a:r>
            <a:r>
              <a:rPr lang="en-US" dirty="0"/>
              <a:t>data? </a:t>
            </a:r>
          </a:p>
        </p:txBody>
      </p:sp>
    </p:spTree>
    <p:extLst>
      <p:ext uri="{BB962C8B-B14F-4D97-AF65-F5344CB8AC3E}">
        <p14:creationId xmlns:p14="http://schemas.microsoft.com/office/powerpoint/2010/main" val="1631196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Part 1: Subset GLDAS Runoff Data and Make Monthly Time Series</a:t>
            </a:r>
          </a:p>
          <a:p>
            <a:pPr lvl="0"/>
            <a:r>
              <a:rPr lang="en-US" dirty="0"/>
              <a:t>Part 2: Make and Download Monthly Runoff Maps</a:t>
            </a:r>
          </a:p>
          <a:p>
            <a:pPr lvl="0"/>
            <a:r>
              <a:rPr lang="en-US" dirty="0"/>
              <a:t>Part 3: Runoff Analysis in QGIS</a:t>
            </a:r>
          </a:p>
          <a:p>
            <a:pPr lvl="1"/>
            <a:r>
              <a:rPr lang="en-US" dirty="0"/>
              <a:t>Convert </a:t>
            </a:r>
            <a:r>
              <a:rPr lang="en-US" dirty="0" err="1"/>
              <a:t>NetCDF</a:t>
            </a:r>
            <a:r>
              <a:rPr lang="en-US" dirty="0"/>
              <a:t> Runoff data into </a:t>
            </a:r>
            <a:r>
              <a:rPr lang="en-US" dirty="0" err="1"/>
              <a:t>GeoTIFF</a:t>
            </a:r>
            <a:endParaRPr lang="en-US" dirty="0"/>
          </a:p>
          <a:p>
            <a:pPr lvl="1"/>
            <a:r>
              <a:rPr lang="en-US" dirty="0"/>
              <a:t>Interpolate and Clip Runoff Data to SFW </a:t>
            </a:r>
          </a:p>
          <a:p>
            <a:pPr lvl="1"/>
            <a:r>
              <a:rPr lang="en-US" dirty="0"/>
              <a:t>Calculate Monthly Accumulated Runoff over the SFV Watershed</a:t>
            </a:r>
          </a:p>
          <a:p>
            <a:pPr marL="146278" lv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42252" y="6003286"/>
            <a:ext cx="11704320" cy="314859"/>
          </a:xfrm>
        </p:spPr>
        <p:txBody>
          <a:bodyPr>
            <a:normAutofit fontScale="62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303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Subset GLDAS Runoff Data and </a:t>
            </a:r>
            <a:br>
              <a:rPr lang="en-US" dirty="0"/>
            </a:br>
            <a:r>
              <a:rPr lang="en-US" dirty="0"/>
              <a:t>Make Monthly Time Series</a:t>
            </a:r>
          </a:p>
        </p:txBody>
      </p:sp>
    </p:spTree>
    <p:extLst>
      <p:ext uri="{BB962C8B-B14F-4D97-AF65-F5344CB8AC3E}">
        <p14:creationId xmlns:p14="http://schemas.microsoft.com/office/powerpoint/2010/main" val="869774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Subset Data and Make Monthly Runoff Time Series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42252" y="1130283"/>
            <a:ext cx="11704320" cy="5187862"/>
          </a:xfrm>
        </p:spPr>
        <p:txBody>
          <a:bodyPr>
            <a:normAutofit/>
          </a:bodyPr>
          <a:lstStyle/>
          <a:p>
            <a:pPr marL="603478" lvl="0" indent="-457200">
              <a:buFont typeface="+mj-lt"/>
              <a:buAutoNum type="arabicPeriod"/>
            </a:pPr>
            <a:r>
              <a:rPr lang="en-US" dirty="0"/>
              <a:t>Go to Giovanni: </a:t>
            </a:r>
            <a:r>
              <a:rPr lang="en-US" u="sng" dirty="0">
                <a:hlinkClick r:id="rId2"/>
              </a:rPr>
              <a:t>http://giovanni.gsfc.nasa.gov/giovanni</a:t>
            </a:r>
            <a:endParaRPr lang="en-US" dirty="0"/>
          </a:p>
          <a:p>
            <a:pPr marL="603478" lvl="0" indent="-457200">
              <a:buFont typeface="+mj-lt"/>
              <a:buAutoNum type="arabicPeriod"/>
            </a:pPr>
            <a:r>
              <a:rPr lang="en-US" dirty="0"/>
              <a:t>On the Giovanni page you will see the following options: </a:t>
            </a:r>
          </a:p>
          <a:p>
            <a:pPr lvl="1"/>
            <a:r>
              <a:rPr lang="en-US" b="1" dirty="0"/>
              <a:t>Select Plot:</a:t>
            </a:r>
            <a:r>
              <a:rPr lang="en-US" dirty="0"/>
              <a:t> allows selection of analysis options</a:t>
            </a:r>
          </a:p>
          <a:p>
            <a:pPr lvl="1"/>
            <a:r>
              <a:rPr lang="en-US" b="1" dirty="0"/>
              <a:t>Select Data Range:</a:t>
            </a:r>
            <a:r>
              <a:rPr lang="en-US" dirty="0"/>
              <a:t> allows selection of a time period</a:t>
            </a:r>
          </a:p>
          <a:p>
            <a:pPr lvl="1"/>
            <a:r>
              <a:rPr lang="en-US" b="1" dirty="0"/>
              <a:t>Select Region (Bounding Box or Shapefile):</a:t>
            </a:r>
            <a:r>
              <a:rPr lang="en-US" dirty="0"/>
              <a:t> allows selection of a geographic region by latitude-longitude, map, or shapefile</a:t>
            </a:r>
          </a:p>
          <a:p>
            <a:pPr lvl="1"/>
            <a:r>
              <a:rPr lang="en-US" b="1" dirty="0"/>
              <a:t>Keyword:</a:t>
            </a:r>
            <a:r>
              <a:rPr lang="en-US" dirty="0"/>
              <a:t> allows search of data parameters by keyword</a:t>
            </a:r>
          </a:p>
          <a:p>
            <a:pPr lvl="1"/>
            <a:r>
              <a:rPr lang="en-US" b="1" dirty="0"/>
              <a:t>Plot Data:</a:t>
            </a:r>
            <a:r>
              <a:rPr lang="en-US" dirty="0"/>
              <a:t> (located on the bottom right of the page) begins the action to make a desired plot</a:t>
            </a:r>
          </a:p>
        </p:txBody>
      </p:sp>
    </p:spTree>
    <p:extLst>
      <p:ext uri="{BB962C8B-B14F-4D97-AF65-F5344CB8AC3E}">
        <p14:creationId xmlns:p14="http://schemas.microsoft.com/office/powerpoint/2010/main" val="380197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Subset Data and Make Monthly Runoff Time 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03478" indent="-457200">
              <a:buFont typeface="+mj-lt"/>
              <a:buAutoNum type="arabicPeriod" startAt="3"/>
            </a:pPr>
            <a:r>
              <a:rPr lang="en-US" dirty="0"/>
              <a:t>Enter the following options:</a:t>
            </a:r>
          </a:p>
          <a:p>
            <a:pPr marL="603478" indent="-457200">
              <a:buFont typeface="+mj-lt"/>
              <a:buAutoNum type="arabicPeriod" startAt="3"/>
            </a:pPr>
            <a:r>
              <a:rPr lang="en-US" dirty="0"/>
              <a:t>For </a:t>
            </a:r>
            <a:r>
              <a:rPr lang="en-US" b="1" dirty="0"/>
              <a:t>Keyword</a:t>
            </a:r>
            <a:r>
              <a:rPr lang="en-US" dirty="0"/>
              <a:t>, enter </a:t>
            </a:r>
            <a:r>
              <a:rPr lang="en-US" b="1" dirty="0"/>
              <a:t>GLDAS Runoff</a:t>
            </a:r>
            <a:r>
              <a:rPr lang="en-US" dirty="0"/>
              <a:t>. Click </a:t>
            </a:r>
            <a:r>
              <a:rPr lang="en-US" b="1" dirty="0"/>
              <a:t>Search</a:t>
            </a:r>
            <a:endParaRPr lang="en-US" dirty="0"/>
          </a:p>
          <a:p>
            <a:pPr marL="603478" indent="-457200">
              <a:buFont typeface="+mj-lt"/>
              <a:buAutoNum type="arabicPeriod" startAt="3"/>
            </a:pPr>
            <a:r>
              <a:rPr lang="en-US" dirty="0"/>
              <a:t>Select </a:t>
            </a:r>
            <a:r>
              <a:rPr lang="en-US" b="1" dirty="0"/>
              <a:t>Storm surface runoff (GLDAS_NOAH025_Mv2.1) </a:t>
            </a:r>
            <a:r>
              <a:rPr lang="en-US" dirty="0"/>
              <a:t>Monthly 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52" y="2775123"/>
            <a:ext cx="5710425" cy="23150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2" y="2775123"/>
            <a:ext cx="5852160" cy="1968115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4465320" y="4983480"/>
            <a:ext cx="701040" cy="3836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6303197" y="4551402"/>
            <a:ext cx="554803" cy="5387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650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Subset Data and Make Monthly Runoff Time 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1" y="1130283"/>
            <a:ext cx="8064781" cy="5041917"/>
          </a:xfrm>
        </p:spPr>
        <p:txBody>
          <a:bodyPr>
            <a:normAutofit/>
          </a:bodyPr>
          <a:lstStyle/>
          <a:p>
            <a:pPr marL="603478" indent="-457200">
              <a:buFont typeface="+mj-lt"/>
              <a:buAutoNum type="arabicPeriod" startAt="6"/>
            </a:pPr>
            <a:r>
              <a:rPr lang="en-US" dirty="0"/>
              <a:t>Under </a:t>
            </a:r>
            <a:r>
              <a:rPr lang="en-US" b="1" dirty="0"/>
              <a:t>Select Plot</a:t>
            </a:r>
            <a:r>
              <a:rPr lang="en-US" dirty="0"/>
              <a:t>, the default selection is </a:t>
            </a:r>
            <a:r>
              <a:rPr lang="en-US" b="1" dirty="0"/>
              <a:t>Maps: Time Averaged Map</a:t>
            </a:r>
            <a:r>
              <a:rPr lang="en-US" dirty="0"/>
              <a:t>. Select </a:t>
            </a:r>
            <a:r>
              <a:rPr lang="en-US" b="1" dirty="0"/>
              <a:t>Time Series</a:t>
            </a:r>
            <a:r>
              <a:rPr lang="en-US" dirty="0"/>
              <a:t>, and then select </a:t>
            </a:r>
            <a:r>
              <a:rPr lang="en-US" b="1" dirty="0"/>
              <a:t>Area Averaged </a:t>
            </a:r>
            <a:r>
              <a:rPr lang="en-US" dirty="0"/>
              <a:t>from the drop-down menu</a:t>
            </a:r>
          </a:p>
          <a:p>
            <a:pPr marL="603478" lvl="2" indent="-457200">
              <a:spcBef>
                <a:spcPts val="800"/>
              </a:spcBef>
              <a:buFont typeface="+mj-lt"/>
              <a:buAutoNum type="arabicPeriod" startAt="6"/>
            </a:pPr>
            <a:r>
              <a:rPr lang="en-US" dirty="0"/>
              <a:t>Under </a:t>
            </a:r>
            <a:r>
              <a:rPr lang="en-US" b="1" dirty="0"/>
              <a:t>Select Region (Bounding Box or Shape)</a:t>
            </a:r>
            <a:r>
              <a:rPr lang="en-US" dirty="0"/>
              <a:t>, enter the longitude-latitude around Parana: -60.0, -28.0, -48.0, -23.5</a:t>
            </a:r>
          </a:p>
          <a:p>
            <a:pPr marL="847275" lvl="3" indent="-457200">
              <a:spcBef>
                <a:spcPts val="800"/>
              </a:spcBef>
            </a:pPr>
            <a:r>
              <a:rPr lang="en-US" dirty="0"/>
              <a:t>Note: west longitudes and south latitudes are negative, whereas east longitudes and north latitudes are positive</a:t>
            </a:r>
          </a:p>
          <a:p>
            <a:pPr marL="847275" lvl="3" indent="-457200">
              <a:spcBef>
                <a:spcPts val="800"/>
              </a:spcBef>
            </a:pPr>
            <a:r>
              <a:rPr lang="en-US" dirty="0"/>
              <a:t>Click on the map icon        to see the region </a:t>
            </a:r>
          </a:p>
        </p:txBody>
      </p:sp>
      <p:pic>
        <p:nvPicPr>
          <p:cNvPr id="5" name="Content Placeholder 10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720" y="1130283"/>
            <a:ext cx="3518852" cy="2548537"/>
          </a:xfrm>
        </p:spPr>
      </p:pic>
      <p:pic>
        <p:nvPicPr>
          <p:cNvPr id="6" name="Picture 5" descr="../../../../../../Desktop/Screen%20Shot%202017-11-08%20at%202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732" y="4774793"/>
            <a:ext cx="457200" cy="4220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033" y="3616537"/>
            <a:ext cx="3639539" cy="255566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8101601" y="2590800"/>
            <a:ext cx="410863" cy="2202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1119121" y="3678820"/>
            <a:ext cx="410863" cy="2202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020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Subset Data and Make Monthly Runoff Time Series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5806440" cy="5041917"/>
          </a:xfrm>
        </p:spPr>
        <p:txBody>
          <a:bodyPr/>
          <a:lstStyle/>
          <a:p>
            <a:pPr marL="603478" indent="-457200">
              <a:buFont typeface="+mj-lt"/>
              <a:buAutoNum type="arabicPeriod" startAt="7"/>
            </a:pPr>
            <a:r>
              <a:rPr lang="en-US" dirty="0"/>
              <a:t>Under </a:t>
            </a:r>
            <a:r>
              <a:rPr lang="en-US" b="1" dirty="0"/>
              <a:t>Select Date Range (UTC)</a:t>
            </a:r>
            <a:r>
              <a:rPr lang="en-US" dirty="0"/>
              <a:t>, in the YY-MM windows, enter 2015-01 for start date and 2016-12 for the end date</a:t>
            </a:r>
          </a:p>
          <a:p>
            <a:pPr marL="603478" indent="-457200">
              <a:buFont typeface="+mj-lt"/>
              <a:buAutoNum type="arabicPeriod" startAt="7"/>
            </a:pPr>
            <a:r>
              <a:rPr lang="en-US" dirty="0"/>
              <a:t>Click on </a:t>
            </a:r>
            <a:r>
              <a:rPr lang="en-US" b="1" dirty="0"/>
              <a:t>Plot Data</a:t>
            </a:r>
            <a:r>
              <a:rPr lang="en-US" dirty="0"/>
              <a:t> (on the bottom right-hand of the screen) to get the time series plot on the right</a:t>
            </a:r>
          </a:p>
        </p:txBody>
      </p:sp>
      <p:pic>
        <p:nvPicPr>
          <p:cNvPr id="5" name="Content Placeholder 4" descr="Screen Shot 2017-11-16 at 10.02.34 AM.png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450" y="1130283"/>
            <a:ext cx="5805488" cy="338712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10226040" y="1262576"/>
            <a:ext cx="10601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109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and Download Monthly Runoff Maps</a:t>
            </a:r>
          </a:p>
        </p:txBody>
      </p:sp>
    </p:spTree>
    <p:extLst>
      <p:ext uri="{BB962C8B-B14F-4D97-AF65-F5344CB8AC3E}">
        <p14:creationId xmlns:p14="http://schemas.microsoft.com/office/powerpoint/2010/main" val="1483260530"/>
      </p:ext>
    </p:extLst>
  </p:cSld>
  <p:clrMapOvr>
    <a:masterClrMapping/>
  </p:clrMapOvr>
</p:sld>
</file>

<file path=ppt/theme/theme1.xml><?xml version="1.0" encoding="utf-8"?>
<a:theme xmlns:a="http://schemas.openxmlformats.org/drawingml/2006/main" name="ARSET">
  <a:themeElements>
    <a:clrScheme name="CB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E4168"/>
      </a:accent1>
      <a:accent2>
        <a:srgbClr val="964034"/>
      </a:accent2>
      <a:accent3>
        <a:srgbClr val="9298A8"/>
      </a:accent3>
      <a:accent4>
        <a:srgbClr val="E97845"/>
      </a:accent4>
      <a:accent5>
        <a:srgbClr val="379CC3"/>
      </a:accent5>
      <a:accent6>
        <a:srgbClr val="2E8651"/>
      </a:accent6>
      <a:hlink>
        <a:srgbClr val="379CC3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RSET" id="{BA05CCD1-3523-0D48-9ADD-9603D9C9F698}" vid="{84C97764-3CC0-DE47-A4EB-C4D0B64616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ARSET</Template>
  <TotalTime>16769</TotalTime>
  <Words>1833</Words>
  <Application>Microsoft Office PowerPoint</Application>
  <PresentationFormat>Custom</PresentationFormat>
  <Paragraphs>137</Paragraphs>
  <Slides>23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Century Gothic</vt:lpstr>
      <vt:lpstr>ARSET</vt:lpstr>
      <vt:lpstr>Access &amp; Analysis of GLDAS Runoff Over the Sao Francisco Verdadeiro Watershed</vt:lpstr>
      <vt:lpstr>Objectives</vt:lpstr>
      <vt:lpstr>Outline</vt:lpstr>
      <vt:lpstr>Subset GLDAS Runoff Data and  Make Monthly Time Series</vt:lpstr>
      <vt:lpstr>Subset Data and Make Monthly Runoff Time Series</vt:lpstr>
      <vt:lpstr>Subset Data and Make Monthly Runoff Time Series</vt:lpstr>
      <vt:lpstr>Subset Data and Make Monthly Runoff Time Series</vt:lpstr>
      <vt:lpstr>Subset Data and Make Monthly Runoff Time Series</vt:lpstr>
      <vt:lpstr>Make and Download Monthly Runoff Maps</vt:lpstr>
      <vt:lpstr>Make and Download Monthly Runoff Maps</vt:lpstr>
      <vt:lpstr>Make and Download Monthly Runoff Maps</vt:lpstr>
      <vt:lpstr>Runoff Analysis in QGIS</vt:lpstr>
      <vt:lpstr>Runoff Analysis in QGIS</vt:lpstr>
      <vt:lpstr>Runoff Analysis in QGIS</vt:lpstr>
      <vt:lpstr>Add the SFV Shapefile</vt:lpstr>
      <vt:lpstr>Convert NetCDF Runoff Data to GeoTiff </vt:lpstr>
      <vt:lpstr>Convert NetCDF Runoff Data to GeoTiff </vt:lpstr>
      <vt:lpstr>Resample the Runoff Data</vt:lpstr>
      <vt:lpstr>Resample the Runoff Data</vt:lpstr>
      <vt:lpstr>Clip the Runoff Data to the SFV Watershed</vt:lpstr>
      <vt:lpstr>Note</vt:lpstr>
      <vt:lpstr>Add Color to GeoTIFF Runoff Data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ARSET Slides</dc:title>
  <dc:creator>Elizabeth Hook</dc:creator>
  <cp:lastModifiedBy>Oddo, Perry C (GSFC-617.0)[SCIENCE SYSTEMS AND APPLICATIONS INC]</cp:lastModifiedBy>
  <cp:revision>672</cp:revision>
  <dcterms:created xsi:type="dcterms:W3CDTF">2016-01-25T16:50:10Z</dcterms:created>
  <dcterms:modified xsi:type="dcterms:W3CDTF">2022-10-26T19:35:20Z</dcterms:modified>
</cp:coreProperties>
</file>

<file path=docProps/thumbnail.jpeg>
</file>